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7" r:id="rId4"/>
    <p:sldId id="279" r:id="rId5"/>
    <p:sldId id="270" r:id="rId6"/>
    <p:sldId id="259" r:id="rId7"/>
    <p:sldId id="283" r:id="rId8"/>
    <p:sldId id="260" r:id="rId9"/>
    <p:sldId id="269" r:id="rId10"/>
    <p:sldId id="261" r:id="rId11"/>
    <p:sldId id="262" r:id="rId12"/>
    <p:sldId id="272" r:id="rId13"/>
    <p:sldId id="273" r:id="rId14"/>
    <p:sldId id="274" r:id="rId15"/>
    <p:sldId id="275" r:id="rId16"/>
    <p:sldId id="276" r:id="rId17"/>
    <p:sldId id="268" r:id="rId18"/>
    <p:sldId id="264" r:id="rId19"/>
    <p:sldId id="277" r:id="rId20"/>
    <p:sldId id="266" r:id="rId21"/>
    <p:sldId id="278" r:id="rId22"/>
    <p:sldId id="281" r:id="rId23"/>
    <p:sldId id="284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466CC-4D62-4B8F-9DEF-19F45F7FFD95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1775E-BD45-4F39-B822-D2360CA415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BE3B804-68F5-433E-9D7A-4B32973ACAD7}" type="slidenum">
              <a:rPr lang="en-GB"/>
              <a:pPr/>
              <a:t>12</a:t>
            </a:fld>
            <a:endParaRPr lang="en-GB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084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546AE82-533E-4AE9-998D-A884982D5A26}" type="slidenum">
              <a:rPr lang="en-GB"/>
              <a:pPr/>
              <a:t>13</a:t>
            </a:fld>
            <a:endParaRPr lang="en-GB"/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08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461A6F3-124F-48A0-96D0-0268F6BA27DD}" type="slidenum">
              <a:rPr lang="en-GB"/>
              <a:pPr/>
              <a:t>14</a:t>
            </a:fld>
            <a:endParaRPr lang="en-GB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132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49E62E2-785E-4854-B898-93AFE7983F82}" type="slidenum">
              <a:rPr lang="en-GB"/>
              <a:pPr/>
              <a:t>15</a:t>
            </a:fld>
            <a:endParaRPr lang="en-GB"/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15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9153BF6-C582-474C-9849-33CD7D45F5D3}" type="slidenum">
              <a:rPr lang="en-GB"/>
              <a:pPr/>
              <a:t>16</a:t>
            </a:fld>
            <a:endParaRPr lang="en-GB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018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FBC8CD1-F4A6-40B6-995D-50B9DEB1624E}" type="slidenum">
              <a:rPr lang="en-GB"/>
              <a:pPr/>
              <a:t>19</a:t>
            </a:fld>
            <a:endParaRPr lang="en-GB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27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58F2DA6-1463-4ACB-93E6-B5B3E2874F4A}" type="slidenum">
              <a:rPr lang="en-GB"/>
              <a:pPr/>
              <a:t>21</a:t>
            </a:fld>
            <a:endParaRPr lang="en-GB"/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530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940D-D48F-4F83-9F61-B8D9A96B30B8}" type="datetimeFigureOut">
              <a:rPr lang="fr-FR" smtClean="0"/>
              <a:pPr/>
              <a:t>17/11/2010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91043-6904-4340-8C3E-DF8B677564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thony.dahanne@valtech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fik.com/" TargetMode="External"/><Relationship Id="rId2" Type="http://schemas.openxmlformats.org/officeDocument/2006/relationships/hyperlink" Target="http://livelabs.com/blog/volta-offlin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rtclient.com/smartgwt/showcase/" TargetMode="External"/><Relationship Id="rId2" Type="http://schemas.openxmlformats.org/officeDocument/2006/relationships/hyperlink" Target="http://gwt.google.com/samples/Showcase/Showcase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code.google.com/p/gwt-google-apis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GWT, présentation générale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smtClean="0"/>
              <a:t>Rédigée à partir des présentations de </a:t>
            </a:r>
            <a:r>
              <a:rPr lang="en-US" dirty="0" smtClean="0"/>
              <a:t>Didier </a:t>
            </a:r>
            <a:r>
              <a:rPr lang="en-US" smtClean="0"/>
              <a:t>Girard girard.d@sfeir.com</a:t>
            </a:r>
            <a:endParaRPr lang="en-US" dirty="0" smtClean="0"/>
          </a:p>
          <a:p>
            <a:pPr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dirty="0" smtClean="0"/>
              <a:t>Et de </a:t>
            </a:r>
            <a:r>
              <a:rPr lang="en-GB" dirty="0" smtClean="0"/>
              <a:t>Anthony </a:t>
            </a:r>
            <a:r>
              <a:rPr lang="en-GB" dirty="0" err="1" smtClean="0"/>
              <a:t>Dahanne</a:t>
            </a:r>
            <a:endParaRPr lang="en-GB" dirty="0" smtClean="0"/>
          </a:p>
          <a:p>
            <a:pPr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 </a:t>
            </a:r>
            <a:r>
              <a:rPr lang="en-GB" dirty="0" smtClean="0">
                <a:solidFill>
                  <a:srgbClr val="D92001"/>
                </a:solidFill>
                <a:hlinkClick r:id="rId2"/>
              </a:rPr>
              <a:t>anthony.dahanne@valtech.fr</a:t>
            </a:r>
          </a:p>
          <a:p>
            <a:r>
              <a:rPr lang="fr-FR" dirty="0" smtClean="0"/>
              <a:t>Mise à jours et adaptation de Michel </a:t>
            </a:r>
            <a:r>
              <a:rPr lang="fr-FR" dirty="0" err="1" smtClean="0"/>
              <a:t>Buffa</a:t>
            </a:r>
            <a:r>
              <a:rPr lang="fr-FR" dirty="0" smtClean="0"/>
              <a:t> (buffa@unice.fr)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Projet</a:t>
            </a:r>
            <a:r>
              <a:rPr lang="en-GB" dirty="0" smtClean="0"/>
              <a:t> </a:t>
            </a:r>
            <a:r>
              <a:rPr lang="en-GB" dirty="0" err="1" smtClean="0"/>
              <a:t>racheté</a:t>
            </a:r>
            <a:r>
              <a:rPr lang="en-GB" dirty="0" smtClean="0"/>
              <a:t> à 1 start up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Créé</a:t>
            </a:r>
            <a:r>
              <a:rPr lang="en-GB" dirty="0" smtClean="0"/>
              <a:t> par Bruce Johnson, </a:t>
            </a:r>
            <a:r>
              <a:rPr lang="en-GB" dirty="0" err="1" smtClean="0"/>
              <a:t>aujourd’hui</a:t>
            </a:r>
            <a:r>
              <a:rPr lang="en-GB" dirty="0" smtClean="0"/>
              <a:t> chez Google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Proposé</a:t>
            </a:r>
            <a:r>
              <a:rPr lang="en-GB" dirty="0" smtClean="0"/>
              <a:t> en Open source fin 2006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Dès</a:t>
            </a:r>
            <a:r>
              <a:rPr lang="en-GB" dirty="0" smtClean="0"/>
              <a:t> le début, </a:t>
            </a:r>
            <a:r>
              <a:rPr lang="en-GB" dirty="0" err="1" smtClean="0"/>
              <a:t>une</a:t>
            </a:r>
            <a:r>
              <a:rPr lang="en-GB" dirty="0" smtClean="0"/>
              <a:t> forte </a:t>
            </a:r>
            <a:r>
              <a:rPr lang="en-GB" dirty="0" err="1" smtClean="0"/>
              <a:t>communauté</a:t>
            </a:r>
            <a:r>
              <a:rPr lang="en-GB" dirty="0" smtClean="0"/>
              <a:t>, 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La </a:t>
            </a:r>
            <a:r>
              <a:rPr lang="en-GB" dirty="0" err="1" smtClean="0"/>
              <a:t>plupart</a:t>
            </a:r>
            <a:r>
              <a:rPr lang="en-GB" dirty="0" smtClean="0"/>
              <a:t> des services Google </a:t>
            </a:r>
            <a:r>
              <a:rPr lang="en-GB" dirty="0" err="1" smtClean="0"/>
              <a:t>sont</a:t>
            </a:r>
            <a:r>
              <a:rPr lang="en-GB" dirty="0" smtClean="0"/>
              <a:t> </a:t>
            </a:r>
            <a:r>
              <a:rPr lang="en-GB" dirty="0" err="1" smtClean="0"/>
              <a:t>codés</a:t>
            </a:r>
            <a:r>
              <a:rPr lang="en-GB" dirty="0" smtClean="0"/>
              <a:t> avec GWT (</a:t>
            </a:r>
            <a:r>
              <a:rPr lang="en-GB" dirty="0" err="1" smtClean="0"/>
              <a:t>gmail</a:t>
            </a:r>
            <a:r>
              <a:rPr lang="en-GB" dirty="0" smtClean="0"/>
              <a:t>, agenda, </a:t>
            </a:r>
            <a:r>
              <a:rPr lang="en-GB" dirty="0" err="1" smtClean="0"/>
              <a:t>google</a:t>
            </a:r>
            <a:r>
              <a:rPr lang="en-GB" dirty="0" smtClean="0"/>
              <a:t> maps, etc.)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/>
              <a:t>N</a:t>
            </a:r>
            <a:r>
              <a:rPr lang="en-GB" dirty="0" err="1" smtClean="0"/>
              <a:t>ombreuses</a:t>
            </a:r>
            <a:r>
              <a:rPr lang="en-GB" dirty="0" smtClean="0"/>
              <a:t> </a:t>
            </a:r>
            <a:r>
              <a:rPr lang="en-GB" dirty="0" err="1" smtClean="0"/>
              <a:t>bibliothèques</a:t>
            </a:r>
            <a:r>
              <a:rPr lang="en-GB" dirty="0" smtClean="0"/>
              <a:t> </a:t>
            </a:r>
            <a:r>
              <a:rPr lang="en-GB" dirty="0" err="1" smtClean="0"/>
              <a:t>d’extensions</a:t>
            </a:r>
            <a:endParaRPr lang="en-GB" dirty="0" smtClean="0"/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GWText</a:t>
            </a:r>
            <a:r>
              <a:rPr lang="en-GB" dirty="0" smtClean="0"/>
              <a:t> </a:t>
            </a:r>
            <a:r>
              <a:rPr lang="en-GB" dirty="0" err="1" smtClean="0"/>
              <a:t>aujourd’hui</a:t>
            </a:r>
            <a:r>
              <a:rPr lang="en-GB" dirty="0" smtClean="0"/>
              <a:t> </a:t>
            </a:r>
            <a:r>
              <a:rPr lang="en-GB" dirty="0" err="1" smtClean="0"/>
              <a:t>projet</a:t>
            </a:r>
            <a:r>
              <a:rPr lang="en-GB" dirty="0" smtClean="0"/>
              <a:t> Zombie,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SmartGWT</a:t>
            </a:r>
            <a:r>
              <a:rPr lang="en-GB" dirty="0" smtClean="0"/>
              <a:t>, GWT </a:t>
            </a:r>
            <a:r>
              <a:rPr lang="en-GB" dirty="0" err="1" smtClean="0"/>
              <a:t>dnd</a:t>
            </a:r>
            <a:r>
              <a:rPr lang="en-GB" dirty="0" smtClean="0"/>
              <a:t>, etc.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GWT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Un framework pour </a:t>
            </a:r>
            <a:r>
              <a:rPr lang="en-GB" dirty="0" err="1" smtClean="0"/>
              <a:t>créer</a:t>
            </a:r>
            <a:r>
              <a:rPr lang="en-GB" dirty="0" smtClean="0"/>
              <a:t> des applications Web riches, </a:t>
            </a:r>
            <a:r>
              <a:rPr lang="en-GB" dirty="0" err="1" smtClean="0"/>
              <a:t>ajaxifiées</a:t>
            </a:r>
            <a:r>
              <a:rPr lang="en-GB" dirty="0" smtClean="0"/>
              <a:t>, </a:t>
            </a:r>
            <a:r>
              <a:rPr lang="en-GB" dirty="0" err="1" smtClean="0"/>
              <a:t>basées</a:t>
            </a:r>
            <a:r>
              <a:rPr lang="en-GB" dirty="0" smtClean="0"/>
              <a:t> </a:t>
            </a:r>
            <a:r>
              <a:rPr lang="en-GB" dirty="0" err="1" smtClean="0"/>
              <a:t>sur</a:t>
            </a:r>
            <a:r>
              <a:rPr lang="en-GB" dirty="0" smtClean="0"/>
              <a:t> du REST, en Java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Partie</a:t>
            </a:r>
            <a:r>
              <a:rPr lang="en-GB" dirty="0" smtClean="0"/>
              <a:t> </a:t>
            </a:r>
            <a:r>
              <a:rPr lang="en-GB" dirty="0" err="1" smtClean="0"/>
              <a:t>serveur</a:t>
            </a:r>
            <a:r>
              <a:rPr lang="en-GB" dirty="0" smtClean="0"/>
              <a:t> Stateless (REST oblige), </a:t>
            </a:r>
            <a:r>
              <a:rPr lang="en-GB" dirty="0" err="1" smtClean="0"/>
              <a:t>bonne</a:t>
            </a:r>
            <a:r>
              <a:rPr lang="en-GB" dirty="0" smtClean="0"/>
              <a:t> </a:t>
            </a:r>
            <a:r>
              <a:rPr lang="en-GB" dirty="0" err="1" smtClean="0"/>
              <a:t>scalabilité</a:t>
            </a:r>
            <a:endParaRPr lang="en-GB" dirty="0" smtClean="0"/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La </a:t>
            </a:r>
            <a:r>
              <a:rPr lang="en-GB" dirty="0" err="1" smtClean="0"/>
              <a:t>partie</a:t>
            </a:r>
            <a:r>
              <a:rPr lang="en-GB" dirty="0" smtClean="0"/>
              <a:t> </a:t>
            </a:r>
            <a:r>
              <a:rPr lang="en-GB" dirty="0" err="1" smtClean="0"/>
              <a:t>serveur</a:t>
            </a:r>
            <a:r>
              <a:rPr lang="en-GB" dirty="0" smtClean="0"/>
              <a:t>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compilée</a:t>
            </a:r>
            <a:r>
              <a:rPr lang="en-GB" dirty="0" smtClean="0"/>
              <a:t> avec le JDK,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La </a:t>
            </a:r>
            <a:r>
              <a:rPr lang="en-GB" dirty="0" err="1" smtClean="0"/>
              <a:t>partie</a:t>
            </a:r>
            <a:r>
              <a:rPr lang="en-GB" dirty="0" smtClean="0"/>
              <a:t> client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b="1" i="1" dirty="0" err="1" smtClean="0">
                <a:solidFill>
                  <a:srgbClr val="FF0000"/>
                </a:solidFill>
              </a:rPr>
              <a:t>compilée</a:t>
            </a:r>
            <a:r>
              <a:rPr lang="en-GB" b="1" i="1" dirty="0" smtClean="0">
                <a:solidFill>
                  <a:srgbClr val="FF0000"/>
                </a:solidFill>
              </a:rPr>
              <a:t> en </a:t>
            </a:r>
            <a:r>
              <a:rPr lang="en-GB" b="1" i="1" dirty="0" err="1" smtClean="0">
                <a:solidFill>
                  <a:srgbClr val="FF0000"/>
                </a:solidFill>
              </a:rPr>
              <a:t>javascript</a:t>
            </a:r>
            <a:r>
              <a:rPr lang="en-GB" b="1" i="1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par le </a:t>
            </a:r>
            <a:r>
              <a:rPr lang="en-GB" dirty="0" err="1" smtClean="0"/>
              <a:t>compilateur</a:t>
            </a:r>
            <a:r>
              <a:rPr lang="en-GB" dirty="0" smtClean="0"/>
              <a:t> GWT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Avantages</a:t>
            </a:r>
            <a:endParaRPr lang="en-GB" dirty="0" smtClean="0"/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dirty="0" smtClean="0"/>
              <a:t>Tout le monde connait bien Java,</a:t>
            </a:r>
            <a:endParaRPr lang="en-GB" dirty="0" smtClean="0"/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On </a:t>
            </a:r>
            <a:r>
              <a:rPr lang="en-GB" dirty="0" err="1" smtClean="0"/>
              <a:t>développe</a:t>
            </a:r>
            <a:r>
              <a:rPr lang="en-GB" dirty="0" smtClean="0"/>
              <a:t> avec des </a:t>
            </a:r>
            <a:r>
              <a:rPr lang="en-GB" dirty="0" err="1" smtClean="0"/>
              <a:t>outils</a:t>
            </a:r>
            <a:r>
              <a:rPr lang="en-GB" dirty="0" smtClean="0"/>
              <a:t> de haut </a:t>
            </a:r>
            <a:r>
              <a:rPr lang="en-GB" dirty="0" err="1" smtClean="0"/>
              <a:t>niveau</a:t>
            </a:r>
            <a:r>
              <a:rPr lang="en-GB" dirty="0" smtClean="0"/>
              <a:t> (Eclipse, </a:t>
            </a:r>
            <a:r>
              <a:rPr lang="en-GB" dirty="0" err="1" smtClean="0"/>
              <a:t>Netbeans</a:t>
            </a:r>
            <a:r>
              <a:rPr lang="en-GB" dirty="0" smtClean="0"/>
              <a:t>, etc.)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Possibilité</a:t>
            </a:r>
            <a:r>
              <a:rPr lang="en-GB" dirty="0" smtClean="0"/>
              <a:t> de </a:t>
            </a:r>
            <a:r>
              <a:rPr lang="en-GB" dirty="0" err="1" smtClean="0"/>
              <a:t>débugger</a:t>
            </a:r>
            <a:r>
              <a:rPr lang="en-GB" dirty="0" smtClean="0"/>
              <a:t> pas à pas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Portabilité</a:t>
            </a:r>
            <a:r>
              <a:rPr lang="en-GB" dirty="0" smtClean="0"/>
              <a:t> du code (GWT </a:t>
            </a:r>
            <a:r>
              <a:rPr lang="en-GB" dirty="0" err="1" smtClean="0"/>
              <a:t>supporte</a:t>
            </a:r>
            <a:r>
              <a:rPr lang="en-GB" dirty="0" smtClean="0"/>
              <a:t> </a:t>
            </a:r>
            <a:r>
              <a:rPr lang="en-GB" dirty="0" err="1" smtClean="0"/>
              <a:t>tous</a:t>
            </a:r>
            <a:r>
              <a:rPr lang="en-GB" dirty="0" smtClean="0"/>
              <a:t> les </a:t>
            </a:r>
            <a:r>
              <a:rPr lang="en-GB" dirty="0" err="1" smtClean="0"/>
              <a:t>navigateurs</a:t>
            </a:r>
            <a:r>
              <a:rPr lang="en-GB" dirty="0"/>
              <a:t> </a:t>
            </a:r>
            <a:r>
              <a:rPr lang="en-GB" dirty="0" err="1" smtClean="0"/>
              <a:t>modernes</a:t>
            </a:r>
            <a:r>
              <a:rPr lang="en-GB" dirty="0" smtClean="0"/>
              <a:t>)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Optimisation (code JS “</a:t>
            </a:r>
            <a:r>
              <a:rPr lang="en-GB" dirty="0" err="1" smtClean="0"/>
              <a:t>compacté</a:t>
            </a:r>
            <a:r>
              <a:rPr lang="en-GB" dirty="0" smtClean="0"/>
              <a:t>”, </a:t>
            </a:r>
            <a:r>
              <a:rPr lang="en-GB" dirty="0" err="1" smtClean="0"/>
              <a:t>génération</a:t>
            </a:r>
            <a:r>
              <a:rPr lang="en-GB" dirty="0" smtClean="0"/>
              <a:t> de </a:t>
            </a:r>
            <a:r>
              <a:rPr lang="en-GB" dirty="0" err="1" smtClean="0"/>
              <a:t>ce</a:t>
            </a:r>
            <a:r>
              <a:rPr lang="en-GB" dirty="0" smtClean="0"/>
              <a:t> qui </a:t>
            </a:r>
            <a:r>
              <a:rPr lang="en-GB" dirty="0" err="1" smtClean="0"/>
              <a:t>est</a:t>
            </a:r>
            <a:r>
              <a:rPr lang="en-GB" dirty="0" smtClean="0"/>
              <a:t> utile </a:t>
            </a:r>
            <a:r>
              <a:rPr lang="en-GB" dirty="0" err="1" smtClean="0"/>
              <a:t>uniquement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endParaRPr lang="en-GB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Des outils</a:t>
            </a:r>
          </a:p>
        </p:txBody>
      </p:sp>
      <p:sp>
        <p:nvSpPr>
          <p:cNvPr id="4403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GWT est supporté par tous les grands IDE Java : Eclipse, </a:t>
            </a:r>
            <a:r>
              <a:rPr lang="fr-FR" dirty="0" err="1" smtClean="0"/>
              <a:t>NetBeans</a:t>
            </a:r>
            <a:r>
              <a:rPr lang="fr-FR" dirty="0" smtClean="0"/>
              <a:t>, </a:t>
            </a:r>
            <a:r>
              <a:rPr lang="fr-FR" dirty="0" err="1" smtClean="0"/>
              <a:t>IntelliJ</a:t>
            </a:r>
            <a:r>
              <a:rPr lang="fr-FR" dirty="0" smtClean="0"/>
              <a:t> IDEA, </a:t>
            </a:r>
            <a:r>
              <a:rPr lang="fr-FR" dirty="0" err="1" smtClean="0"/>
              <a:t>Jdeveloper</a:t>
            </a:r>
            <a:r>
              <a:rPr lang="fr-FR" dirty="0" smtClean="0"/>
              <a:t>,…</a:t>
            </a:r>
          </a:p>
          <a:p>
            <a:pPr eaLnBrk="1" hangingPunct="1"/>
            <a:r>
              <a:rPr lang="fr-FR" dirty="0" smtClean="0"/>
              <a:t>Publicité : GWT Designer pour Eclipse (payant)</a:t>
            </a: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3429000"/>
            <a:ext cx="466725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Support du debug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fr-FR" smtClean="0"/>
          </a:p>
        </p:txBody>
      </p:sp>
      <p:pic>
        <p:nvPicPr>
          <p:cNvPr id="39940" name="Image 3" descr="debu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936750"/>
            <a:ext cx="7215188" cy="41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GWT est très performant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Dès</a:t>
            </a:r>
            <a:r>
              <a:rPr lang="en-GB" dirty="0" smtClean="0"/>
              <a:t> le début </a:t>
            </a:r>
            <a:r>
              <a:rPr lang="en-GB" dirty="0" err="1" smtClean="0"/>
              <a:t>désir</a:t>
            </a:r>
            <a:r>
              <a:rPr lang="en-GB" dirty="0" smtClean="0"/>
              <a:t> de performances: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Fichiers</a:t>
            </a:r>
            <a:r>
              <a:rPr lang="en-GB" dirty="0" smtClean="0"/>
              <a:t> </a:t>
            </a:r>
            <a:r>
              <a:rPr lang="en-GB" dirty="0" err="1" smtClean="0"/>
              <a:t>échangés</a:t>
            </a:r>
            <a:r>
              <a:rPr lang="en-GB" dirty="0" smtClean="0"/>
              <a:t> </a:t>
            </a:r>
            <a:r>
              <a:rPr lang="en-GB" dirty="0" err="1" smtClean="0"/>
              <a:t>compressés</a:t>
            </a:r>
            <a:r>
              <a:rPr lang="en-GB" dirty="0" smtClean="0"/>
              <a:t> avec </a:t>
            </a:r>
            <a:r>
              <a:rPr lang="en-GB" dirty="0" err="1" smtClean="0"/>
              <a:t>gzip</a:t>
            </a:r>
            <a:r>
              <a:rPr lang="en-GB" dirty="0" smtClean="0"/>
              <a:t>,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Obfuscation du code JS, du coup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très</a:t>
            </a:r>
            <a:r>
              <a:rPr lang="en-GB" dirty="0" smtClean="0"/>
              <a:t> compact (variable de 1 </a:t>
            </a:r>
            <a:r>
              <a:rPr lang="en-GB" dirty="0" err="1" smtClean="0"/>
              <a:t>ou</a:t>
            </a:r>
            <a:r>
              <a:rPr lang="en-GB" dirty="0" smtClean="0"/>
              <a:t> </a:t>
            </a:r>
            <a:r>
              <a:rPr lang="en-GB" dirty="0" err="1" smtClean="0"/>
              <a:t>deux</a:t>
            </a:r>
            <a:r>
              <a:rPr lang="en-GB" dirty="0" smtClean="0"/>
              <a:t> </a:t>
            </a:r>
            <a:r>
              <a:rPr lang="en-GB" dirty="0" err="1" smtClean="0"/>
              <a:t>caractères</a:t>
            </a:r>
            <a:r>
              <a:rPr lang="en-GB" dirty="0" smtClean="0"/>
              <a:t> etc.)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Chargement</a:t>
            </a:r>
            <a:r>
              <a:rPr lang="en-GB" dirty="0" smtClean="0"/>
              <a:t> des scripts </a:t>
            </a:r>
            <a:r>
              <a:rPr lang="en-GB" dirty="0" err="1" smtClean="0"/>
              <a:t>dans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</a:t>
            </a:r>
            <a:r>
              <a:rPr lang="en-GB" dirty="0" err="1" smtClean="0"/>
              <a:t>iframe</a:t>
            </a:r>
            <a:r>
              <a:rPr lang="en-GB" dirty="0" smtClean="0"/>
              <a:t> </a:t>
            </a:r>
            <a:r>
              <a:rPr lang="en-GB" dirty="0" err="1" smtClean="0"/>
              <a:t>cachée</a:t>
            </a:r>
            <a:r>
              <a:rPr lang="en-GB" dirty="0" smtClean="0"/>
              <a:t> en </a:t>
            </a:r>
            <a:r>
              <a:rPr lang="en-GB" dirty="0" err="1" smtClean="0"/>
              <a:t>tâche</a:t>
            </a:r>
            <a:r>
              <a:rPr lang="en-GB" dirty="0" smtClean="0"/>
              <a:t> de fond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Utilisation de la </a:t>
            </a:r>
            <a:r>
              <a:rPr lang="en-GB" dirty="0" err="1" smtClean="0"/>
              <a:t>mise</a:t>
            </a:r>
            <a:r>
              <a:rPr lang="en-GB" dirty="0" smtClean="0"/>
              <a:t> en cache des </a:t>
            </a:r>
            <a:r>
              <a:rPr lang="en-GB" dirty="0" err="1" smtClean="0"/>
              <a:t>navigateurs</a:t>
            </a:r>
            <a:endParaRPr lang="en-GB" dirty="0" smtClean="0"/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Le </a:t>
            </a:r>
            <a:r>
              <a:rPr lang="en-GB" dirty="0" err="1" smtClean="0"/>
              <a:t>navigateur</a:t>
            </a:r>
            <a:r>
              <a:rPr lang="en-GB" dirty="0" smtClean="0"/>
              <a:t> ne charge </a:t>
            </a:r>
            <a:r>
              <a:rPr lang="en-GB" dirty="0" err="1" smtClean="0"/>
              <a:t>que</a:t>
            </a:r>
            <a:r>
              <a:rPr lang="en-GB" dirty="0" smtClean="0"/>
              <a:t> les </a:t>
            </a:r>
            <a:r>
              <a:rPr lang="en-GB" dirty="0" err="1" smtClean="0"/>
              <a:t>fonctions</a:t>
            </a:r>
            <a:r>
              <a:rPr lang="en-GB" dirty="0" smtClean="0"/>
              <a:t> </a:t>
            </a:r>
            <a:r>
              <a:rPr lang="en-GB" dirty="0" err="1" smtClean="0"/>
              <a:t>dont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a </a:t>
            </a:r>
            <a:r>
              <a:rPr lang="en-GB" dirty="0" err="1" smtClean="0"/>
              <a:t>besoin</a:t>
            </a:r>
            <a:endParaRPr lang="en-GB" dirty="0" smtClean="0"/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Lors</a:t>
            </a:r>
            <a:r>
              <a:rPr lang="en-GB" dirty="0" smtClean="0"/>
              <a:t> de la compilation, le code de la </a:t>
            </a:r>
            <a:r>
              <a:rPr lang="en-GB" dirty="0" err="1" smtClean="0"/>
              <a:t>partie</a:t>
            </a:r>
            <a:r>
              <a:rPr lang="en-GB" dirty="0" smtClean="0"/>
              <a:t> client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compilé</a:t>
            </a:r>
            <a:r>
              <a:rPr lang="en-GB" dirty="0" smtClean="0"/>
              <a:t> en JS pour </a:t>
            </a:r>
            <a:r>
              <a:rPr lang="en-GB" dirty="0" err="1" smtClean="0"/>
              <a:t>chacun</a:t>
            </a:r>
            <a:r>
              <a:rPr lang="en-GB" dirty="0" smtClean="0"/>
              <a:t> des </a:t>
            </a:r>
            <a:r>
              <a:rPr lang="en-GB" dirty="0" err="1" smtClean="0"/>
              <a:t>navigateurs</a:t>
            </a:r>
            <a:r>
              <a:rPr lang="en-GB" dirty="0" smtClean="0"/>
              <a:t> </a:t>
            </a:r>
            <a:r>
              <a:rPr lang="en-GB" dirty="0" err="1" smtClean="0"/>
              <a:t>supporté</a:t>
            </a:r>
            <a:endParaRPr lang="en-GB" dirty="0" smtClean="0"/>
          </a:p>
          <a:p>
            <a:pPr lvl="2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Pour un </a:t>
            </a:r>
            <a:r>
              <a:rPr lang="en-GB" dirty="0" err="1" smtClean="0"/>
              <a:t>navigateur</a:t>
            </a:r>
            <a:r>
              <a:rPr lang="en-GB" dirty="0" smtClean="0"/>
              <a:t> </a:t>
            </a:r>
            <a:r>
              <a:rPr lang="en-GB" dirty="0" err="1" smtClean="0"/>
              <a:t>donné</a:t>
            </a:r>
            <a:r>
              <a:rPr lang="en-GB" dirty="0" smtClean="0"/>
              <a:t>, le </a:t>
            </a:r>
            <a:r>
              <a:rPr lang="en-GB" dirty="0" err="1" smtClean="0"/>
              <a:t>serveur</a:t>
            </a:r>
            <a:r>
              <a:rPr lang="en-GB" dirty="0" smtClean="0"/>
              <a:t> </a:t>
            </a:r>
            <a:r>
              <a:rPr lang="en-GB" dirty="0" err="1" smtClean="0"/>
              <a:t>n’enverra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SA version </a:t>
            </a:r>
            <a:r>
              <a:rPr lang="en-GB" dirty="0" err="1" smtClean="0"/>
              <a:t>spécifique</a:t>
            </a:r>
            <a:r>
              <a:rPr lang="en-GB" dirty="0" smtClean="0"/>
              <a:t> -&gt; pas de code qui ne </a:t>
            </a:r>
            <a:r>
              <a:rPr lang="en-GB" dirty="0" err="1" smtClean="0"/>
              <a:t>sert</a:t>
            </a:r>
            <a:r>
              <a:rPr lang="en-GB" dirty="0" smtClean="0"/>
              <a:t> à </a:t>
            </a:r>
            <a:r>
              <a:rPr lang="en-GB" dirty="0" err="1" smtClean="0"/>
              <a:t>rien</a:t>
            </a:r>
            <a:r>
              <a:rPr lang="en-GB" dirty="0" smtClean="0"/>
              <a:t>, pas de if...</a:t>
            </a:r>
          </a:p>
          <a:p>
            <a:pPr lvl="2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Le </a:t>
            </a:r>
            <a:r>
              <a:rPr lang="en-GB" dirty="0" err="1" smtClean="0"/>
              <a:t>navigateur</a:t>
            </a:r>
            <a:r>
              <a:rPr lang="en-GB" dirty="0" smtClean="0"/>
              <a:t> client </a:t>
            </a:r>
            <a:r>
              <a:rPr lang="en-GB" dirty="0" err="1" smtClean="0"/>
              <a:t>gardera</a:t>
            </a:r>
            <a:r>
              <a:rPr lang="en-GB" dirty="0" smtClean="0"/>
              <a:t> en cache le code </a:t>
            </a:r>
            <a:r>
              <a:rPr lang="en-GB" dirty="0" err="1" smtClean="0"/>
              <a:t>approprié</a:t>
            </a:r>
            <a:endParaRPr lang="en-GB" dirty="0" smtClean="0"/>
          </a:p>
          <a:p>
            <a:pPr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http://www.infoq.com/articles/gwt-high-ajax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Les applications GWT sont lourdes</a:t>
            </a:r>
          </a:p>
        </p:txBody>
      </p:sp>
      <p:sp>
        <p:nvSpPr>
          <p:cNvPr id="207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Le code généré est optimisé et gzippable</a:t>
            </a:r>
          </a:p>
          <a:p>
            <a:pPr lvl="1" eaLnBrk="1" hangingPunct="1"/>
            <a:r>
              <a:rPr lang="fr-FR" smtClean="0"/>
              <a:t>La démo Google Showcase pèse 60K !</a:t>
            </a:r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Encore quelques limitations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GWT </a:t>
            </a:r>
            <a:r>
              <a:rPr lang="en-GB" dirty="0" err="1" smtClean="0"/>
              <a:t>supporte</a:t>
            </a:r>
            <a:r>
              <a:rPr lang="en-GB" dirty="0" smtClean="0"/>
              <a:t> les primitives Java, à </a:t>
            </a:r>
            <a:r>
              <a:rPr lang="en-GB" dirty="0" err="1" smtClean="0"/>
              <a:t>l’exception</a:t>
            </a:r>
            <a:r>
              <a:rPr lang="en-GB" dirty="0" smtClean="0"/>
              <a:t> de Long (pas de support 64 bits en JS) qui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mappé</a:t>
            </a:r>
            <a:r>
              <a:rPr lang="en-GB" dirty="0" smtClean="0"/>
              <a:t> en float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GWT ne </a:t>
            </a:r>
            <a:r>
              <a:rPr lang="en-GB" dirty="0" err="1" smtClean="0"/>
              <a:t>supporte</a:t>
            </a:r>
            <a:r>
              <a:rPr lang="en-GB" dirty="0" smtClean="0"/>
              <a:t> pas le </a:t>
            </a:r>
            <a:r>
              <a:rPr lang="en-GB" dirty="0" err="1" smtClean="0"/>
              <a:t>chargement</a:t>
            </a:r>
            <a:r>
              <a:rPr lang="en-GB" dirty="0" smtClean="0"/>
              <a:t> </a:t>
            </a:r>
            <a:r>
              <a:rPr lang="en-GB" dirty="0" err="1" smtClean="0"/>
              <a:t>dynamique</a:t>
            </a:r>
            <a:r>
              <a:rPr lang="en-GB" dirty="0" smtClean="0"/>
              <a:t> de classes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Class c = </a:t>
            </a:r>
            <a:r>
              <a:rPr lang="en-GB" dirty="0" err="1" smtClean="0"/>
              <a:t>Class.forName</a:t>
            </a:r>
            <a:r>
              <a:rPr lang="en-GB" dirty="0" smtClean="0"/>
              <a:t>(“”);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Object o =</a:t>
            </a:r>
            <a:r>
              <a:rPr lang="en-GB" dirty="0" err="1" smtClean="0"/>
              <a:t>c.getInstance</a:t>
            </a:r>
            <a:r>
              <a:rPr lang="en-GB" dirty="0" smtClean="0"/>
              <a:t>();</a:t>
            </a:r>
          </a:p>
          <a:p>
            <a:pPr lvl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Etc…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concurrents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dirty="0" err="1" smtClean="0"/>
              <a:t>TurboGears</a:t>
            </a:r>
            <a:r>
              <a:rPr lang="fr-FR" dirty="0" smtClean="0"/>
              <a:t> pour Python (GWT </a:t>
            </a:r>
            <a:r>
              <a:rPr lang="fr-FR" dirty="0" err="1" smtClean="0"/>
              <a:t>like</a:t>
            </a:r>
            <a:r>
              <a:rPr lang="fr-FR" dirty="0" smtClean="0"/>
              <a:t>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dirty="0" smtClean="0"/>
              <a:t>Hop ! (basé sur </a:t>
            </a:r>
            <a:r>
              <a:rPr lang="fr-FR" dirty="0" err="1" smtClean="0"/>
              <a:t>Scheme</a:t>
            </a:r>
            <a:r>
              <a:rPr lang="fr-FR" dirty="0" smtClean="0"/>
              <a:t>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hlinkClick r:id="rId2"/>
              </a:rPr>
              <a:t>Microsoft Volta </a:t>
            </a:r>
            <a:r>
              <a:rPr lang="en-GB" dirty="0" smtClean="0"/>
              <a:t>(C# , VB.NET) </a:t>
            </a:r>
            <a:r>
              <a:rPr lang="en-GB" dirty="0" err="1" smtClean="0"/>
              <a:t>très</a:t>
            </a:r>
            <a:r>
              <a:rPr lang="en-GB" dirty="0" smtClean="0"/>
              <a:t> en retard (</a:t>
            </a:r>
            <a:r>
              <a:rPr lang="en-GB" dirty="0" err="1" smtClean="0"/>
              <a:t>moins</a:t>
            </a:r>
            <a:r>
              <a:rPr lang="en-GB" dirty="0" smtClean="0"/>
              <a:t> </a:t>
            </a:r>
            <a:r>
              <a:rPr lang="en-GB" dirty="0" err="1" smtClean="0"/>
              <a:t>performant</a:t>
            </a:r>
            <a:r>
              <a:rPr lang="en-GB" dirty="0" smtClean="0"/>
              <a:t>, pas de la </a:t>
            </a:r>
            <a:r>
              <a:rPr lang="en-GB" dirty="0" err="1" smtClean="0"/>
              <a:t>vraie</a:t>
            </a:r>
            <a:r>
              <a:rPr lang="en-GB" dirty="0" smtClean="0"/>
              <a:t> compilation)</a:t>
            </a:r>
            <a:r>
              <a:rPr lang="ar-SA" dirty="0" smtClean="0"/>
              <a:t>‏</a:t>
            </a:r>
            <a:endParaRPr lang="fr-FR" dirty="0" smtClean="0"/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dirty="0" smtClean="0"/>
              <a:t>Autres </a:t>
            </a:r>
            <a:r>
              <a:rPr lang="fr-FR" dirty="0" err="1" smtClean="0"/>
              <a:t>frameworks</a:t>
            </a:r>
            <a:r>
              <a:rPr lang="fr-FR" dirty="0" smtClean="0"/>
              <a:t> mais qui génèrent du </a:t>
            </a:r>
            <a:r>
              <a:rPr lang="fr-FR" dirty="0" err="1" smtClean="0"/>
              <a:t>javascript</a:t>
            </a:r>
            <a:r>
              <a:rPr lang="fr-FR" dirty="0" smtClean="0"/>
              <a:t>, pas qui le compilent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Morfik</a:t>
            </a:r>
            <a:r>
              <a:rPr lang="en-GB" dirty="0" smtClean="0"/>
              <a:t> (</a:t>
            </a:r>
            <a:r>
              <a:rPr lang="en-GB" dirty="0" smtClean="0">
                <a:solidFill>
                  <a:srgbClr val="D92001"/>
                </a:solidFill>
                <a:hlinkClick r:id="rId3"/>
              </a:rPr>
              <a:t>http://www.morfik.com</a:t>
            </a:r>
            <a:r>
              <a:rPr lang="en-GB" dirty="0" smtClean="0"/>
              <a:t>) </a:t>
            </a:r>
            <a:r>
              <a:rPr lang="en-GB" dirty="0" err="1" smtClean="0"/>
              <a:t>approche</a:t>
            </a:r>
            <a:r>
              <a:rPr lang="en-GB" dirty="0" smtClean="0"/>
              <a:t> </a:t>
            </a:r>
            <a:r>
              <a:rPr lang="en-GB" dirty="0" err="1" smtClean="0"/>
              <a:t>orientée</a:t>
            </a:r>
            <a:r>
              <a:rPr lang="en-GB" dirty="0" smtClean="0"/>
              <a:t> BDD et XML (!)</a:t>
            </a:r>
            <a:r>
              <a:rPr lang="ar-SA" dirty="0" smtClean="0"/>
              <a:t>‏</a:t>
            </a:r>
            <a:endParaRPr lang="fr-FR" dirty="0" smtClean="0"/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Java Server Faces (JSF) de Sun,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Silverlight</a:t>
            </a:r>
            <a:r>
              <a:rPr lang="en-GB" dirty="0" smtClean="0"/>
              <a:t> (</a:t>
            </a:r>
            <a:r>
              <a:rPr lang="en-GB" dirty="0" err="1" smtClean="0"/>
              <a:t>génération</a:t>
            </a:r>
            <a:r>
              <a:rPr lang="en-GB" dirty="0" smtClean="0"/>
              <a:t> à </a:t>
            </a:r>
            <a:r>
              <a:rPr lang="en-GB" dirty="0" err="1" smtClean="0"/>
              <a:t>partir</a:t>
            </a:r>
            <a:r>
              <a:rPr lang="en-GB" dirty="0" smtClean="0"/>
              <a:t> de C# + XML)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GWT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aujourd’hui</a:t>
            </a:r>
            <a:r>
              <a:rPr lang="en-GB" dirty="0" smtClean="0"/>
              <a:t> le framework de </a:t>
            </a:r>
            <a:r>
              <a:rPr lang="en-GB" dirty="0" err="1" smtClean="0"/>
              <a:t>génération</a:t>
            </a:r>
            <a:r>
              <a:rPr lang="en-GB" dirty="0" smtClean="0"/>
              <a:t> </a:t>
            </a:r>
            <a:r>
              <a:rPr lang="en-GB" dirty="0" err="1" smtClean="0"/>
              <a:t>d’application</a:t>
            </a:r>
            <a:r>
              <a:rPr lang="en-GB" dirty="0" smtClean="0"/>
              <a:t> web riches le plus </a:t>
            </a:r>
            <a:r>
              <a:rPr lang="en-GB" dirty="0" err="1" smtClean="0"/>
              <a:t>avancé</a:t>
            </a:r>
            <a:r>
              <a:rPr lang="en-GB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Exemples de composants graphiques GWT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mieux est de voir l’application </a:t>
            </a:r>
            <a:r>
              <a:rPr lang="fr-FR" dirty="0" err="1" smtClean="0">
                <a:hlinkClick r:id="rId2"/>
              </a:rPr>
              <a:t>ShowCase</a:t>
            </a:r>
            <a:r>
              <a:rPr lang="fr-FR" dirty="0" smtClean="0">
                <a:hlinkClick r:id="rId2"/>
              </a:rPr>
              <a:t> de Google</a:t>
            </a:r>
            <a:endParaRPr lang="fr-FR" dirty="0" smtClean="0"/>
          </a:p>
          <a:p>
            <a:r>
              <a:rPr lang="fr-FR" dirty="0" smtClean="0"/>
              <a:t>Joli mais sans plus, Google recherche l’efficacité</a:t>
            </a:r>
          </a:p>
          <a:p>
            <a:r>
              <a:rPr lang="fr-FR" dirty="0" smtClean="0"/>
              <a:t>Des bibliothèques d’extension se chargent de proposer des </a:t>
            </a:r>
            <a:r>
              <a:rPr lang="fr-FR" dirty="0" err="1" smtClean="0"/>
              <a:t>widgets</a:t>
            </a:r>
            <a:r>
              <a:rPr lang="fr-FR" dirty="0" smtClean="0"/>
              <a:t> plus sympas, comme </a:t>
            </a:r>
            <a:r>
              <a:rPr lang="fr-FR" dirty="0" err="1" smtClean="0">
                <a:hlinkClick r:id="rId3"/>
              </a:rPr>
              <a:t>SmartGWT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code client</a:t>
            </a:r>
            <a:endParaRPr lang="fr-FR" dirty="0"/>
          </a:p>
        </p:txBody>
      </p:sp>
      <p:pic>
        <p:nvPicPr>
          <p:cNvPr id="4" name="Image 4" descr="helloworld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91769"/>
            <a:ext cx="8229600" cy="394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Présentation de widgets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Pleins de Widget : boutons, labels, cases à cocher, listes, arbres, etc…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UIObject est la super classe , qui gère coordonnées, titre, visibilité et taille de tout objet graphique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Les widgets héritent de la super classe Widget qui proposent en plus des opérations hiérarchiques attachement au parent, etc…)</a:t>
            </a:r>
            <a:r>
              <a:rPr lang="ar-SA" smtClean="0"/>
              <a:t>‏</a:t>
            </a:r>
            <a:endParaRPr lang="en-GB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Les widgets proposent des événements basés sur des listeners Java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FocusListener, MouseListener, KeyBoardListener, etc…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Présentation de Widgets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TextBox</a:t>
            </a:r>
            <a:r>
              <a:rPr lang="en-GB" dirty="0" smtClean="0"/>
              <a:t> : zone de </a:t>
            </a:r>
            <a:r>
              <a:rPr lang="en-GB" dirty="0" err="1" smtClean="0"/>
              <a:t>saisie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Button : </a:t>
            </a:r>
            <a:r>
              <a:rPr lang="en-GB" dirty="0" err="1" smtClean="0"/>
              <a:t>bouton</a:t>
            </a:r>
            <a:r>
              <a:rPr lang="en-GB" dirty="0" smtClean="0"/>
              <a:t> HTML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Label : </a:t>
            </a:r>
            <a:r>
              <a:rPr lang="en-GB" dirty="0" err="1" smtClean="0"/>
              <a:t>créer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zone de </a:t>
            </a:r>
            <a:r>
              <a:rPr lang="en-GB" dirty="0" err="1" smtClean="0"/>
              <a:t>texte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Hyperlink :lien “interne”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ListBox</a:t>
            </a:r>
            <a:r>
              <a:rPr lang="en-GB" dirty="0" smtClean="0"/>
              <a:t> : </a:t>
            </a:r>
            <a:r>
              <a:rPr lang="en-GB" dirty="0" err="1" smtClean="0"/>
              <a:t>liste</a:t>
            </a:r>
            <a:r>
              <a:rPr lang="en-GB" dirty="0" smtClean="0"/>
              <a:t> de </a:t>
            </a:r>
            <a:r>
              <a:rPr lang="en-GB" dirty="0" err="1" smtClean="0"/>
              <a:t>valeurs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HTMLTable</a:t>
            </a:r>
            <a:r>
              <a:rPr lang="en-GB" dirty="0" smtClean="0"/>
              <a:t>, </a:t>
            </a:r>
            <a:r>
              <a:rPr lang="en-GB" dirty="0" err="1" smtClean="0"/>
              <a:t>FlexTable</a:t>
            </a:r>
            <a:r>
              <a:rPr lang="en-GB" dirty="0" smtClean="0"/>
              <a:t>, Grid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MenuBar</a:t>
            </a:r>
            <a:r>
              <a:rPr lang="en-GB" dirty="0" smtClean="0"/>
              <a:t> : </a:t>
            </a:r>
            <a:r>
              <a:rPr lang="en-GB" dirty="0" err="1" smtClean="0"/>
              <a:t>création</a:t>
            </a:r>
            <a:r>
              <a:rPr lang="en-GB" dirty="0" smtClean="0"/>
              <a:t> de menu pop-up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Tree : </a:t>
            </a:r>
            <a:r>
              <a:rPr lang="en-GB" dirty="0" err="1" smtClean="0"/>
              <a:t>décomposition</a:t>
            </a:r>
            <a:r>
              <a:rPr lang="en-GB" dirty="0" smtClean="0"/>
              <a:t> </a:t>
            </a:r>
            <a:r>
              <a:rPr lang="en-GB" dirty="0" err="1" smtClean="0"/>
              <a:t>d’une</a:t>
            </a:r>
            <a:r>
              <a:rPr lang="en-GB" dirty="0" smtClean="0"/>
              <a:t> </a:t>
            </a:r>
            <a:r>
              <a:rPr lang="en-GB" dirty="0" err="1" smtClean="0"/>
              <a:t>liste</a:t>
            </a:r>
            <a:r>
              <a:rPr lang="en-GB" dirty="0" smtClean="0"/>
              <a:t> </a:t>
            </a:r>
            <a:r>
              <a:rPr lang="en-GB" dirty="0" err="1" smtClean="0"/>
              <a:t>sous</a:t>
            </a:r>
            <a:r>
              <a:rPr lang="en-GB" dirty="0" smtClean="0"/>
              <a:t> un </a:t>
            </a:r>
            <a:r>
              <a:rPr lang="en-GB" dirty="0" err="1" smtClean="0"/>
              <a:t>arbre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SuggestBox</a:t>
            </a:r>
            <a:r>
              <a:rPr lang="en-GB" dirty="0" smtClean="0"/>
              <a:t> : </a:t>
            </a:r>
            <a:r>
              <a:rPr lang="en-GB" dirty="0" err="1" smtClean="0"/>
              <a:t>interroge</a:t>
            </a:r>
            <a:r>
              <a:rPr lang="en-GB" dirty="0" smtClean="0"/>
              <a:t> un oracle pour </a:t>
            </a:r>
            <a:r>
              <a:rPr lang="en-GB" dirty="0" err="1" smtClean="0"/>
              <a:t>prédiction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Fantastique</a:t>
            </a:r>
            <a:r>
              <a:rPr lang="en-GB" dirty="0" smtClean="0"/>
              <a:t> widget </a:t>
            </a:r>
            <a:r>
              <a:rPr lang="en-GB" dirty="0" err="1" smtClean="0"/>
              <a:t>CellTable</a:t>
            </a:r>
            <a:r>
              <a:rPr lang="en-GB" dirty="0" smtClean="0"/>
              <a:t> (pour </a:t>
            </a:r>
            <a:r>
              <a:rPr lang="en-GB" dirty="0" err="1" smtClean="0"/>
              <a:t>gros</a:t>
            </a:r>
            <a:r>
              <a:rPr lang="en-GB" dirty="0" smtClean="0"/>
              <a:t> volumes)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MVC, etc.</a:t>
            </a:r>
            <a:endParaRPr lang="en-GB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>
            <a:normAutofit lnSpcReduction="10000"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HTML : </a:t>
            </a:r>
            <a:r>
              <a:rPr lang="en-GB" dirty="0" err="1" smtClean="0"/>
              <a:t>permet</a:t>
            </a:r>
            <a:r>
              <a:rPr lang="en-GB" dirty="0" smtClean="0"/>
              <a:t> de </a:t>
            </a:r>
            <a:r>
              <a:rPr lang="en-GB" dirty="0" smtClean="0"/>
              <a:t>placer </a:t>
            </a:r>
            <a:r>
              <a:rPr lang="en-GB" dirty="0" smtClean="0"/>
              <a:t>du code HTML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Image : </a:t>
            </a:r>
            <a:r>
              <a:rPr lang="en-GB" dirty="0" err="1" smtClean="0"/>
              <a:t>insère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portion </a:t>
            </a:r>
            <a:r>
              <a:rPr lang="en-GB" dirty="0" err="1" smtClean="0"/>
              <a:t>d’image</a:t>
            </a:r>
            <a:r>
              <a:rPr lang="en-GB" dirty="0" smtClean="0"/>
              <a:t> </a:t>
            </a:r>
            <a:r>
              <a:rPr lang="en-GB" dirty="0" err="1" smtClean="0"/>
              <a:t>ou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image </a:t>
            </a:r>
            <a:r>
              <a:rPr lang="en-GB" dirty="0" err="1" smtClean="0"/>
              <a:t>entière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ImageBundle</a:t>
            </a:r>
            <a:r>
              <a:rPr lang="en-GB" dirty="0" smtClean="0"/>
              <a:t> : 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permet</a:t>
            </a:r>
            <a:r>
              <a:rPr lang="en-GB" dirty="0" smtClean="0"/>
              <a:t> </a:t>
            </a:r>
            <a:r>
              <a:rPr lang="en-GB" dirty="0" err="1" smtClean="0"/>
              <a:t>d’atténuer</a:t>
            </a:r>
            <a:r>
              <a:rPr lang="en-GB" dirty="0" smtClean="0"/>
              <a:t> les </a:t>
            </a:r>
            <a:r>
              <a:rPr lang="en-GB" dirty="0" err="1" smtClean="0"/>
              <a:t>latences</a:t>
            </a:r>
            <a:r>
              <a:rPr lang="en-GB" dirty="0" smtClean="0"/>
              <a:t> </a:t>
            </a:r>
            <a:r>
              <a:rPr lang="en-GB" dirty="0" err="1" smtClean="0"/>
              <a:t>réseaux</a:t>
            </a:r>
            <a:r>
              <a:rPr lang="en-GB" dirty="0" smtClean="0"/>
              <a:t> en </a:t>
            </a:r>
            <a:r>
              <a:rPr lang="en-GB" dirty="0" err="1" smtClean="0"/>
              <a:t>évitant</a:t>
            </a:r>
            <a:r>
              <a:rPr lang="en-GB" dirty="0" smtClean="0"/>
              <a:t> les </a:t>
            </a:r>
            <a:r>
              <a:rPr lang="en-GB" dirty="0" err="1" smtClean="0"/>
              <a:t>aller</a:t>
            </a:r>
            <a:r>
              <a:rPr lang="en-GB" dirty="0" smtClean="0"/>
              <a:t> et retour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Regroupe</a:t>
            </a:r>
            <a:r>
              <a:rPr lang="en-GB" dirty="0" smtClean="0"/>
              <a:t> </a:t>
            </a:r>
            <a:r>
              <a:rPr lang="en-GB" dirty="0" err="1" smtClean="0"/>
              <a:t>plusieurs</a:t>
            </a:r>
            <a:r>
              <a:rPr lang="en-GB" dirty="0" smtClean="0"/>
              <a:t> images en </a:t>
            </a:r>
            <a:r>
              <a:rPr lang="en-GB" dirty="0" err="1" smtClean="0"/>
              <a:t>une</a:t>
            </a:r>
            <a:r>
              <a:rPr lang="en-GB" dirty="0" smtClean="0"/>
              <a:t> : en JS + CSS, les images </a:t>
            </a:r>
            <a:r>
              <a:rPr lang="en-GB" dirty="0" err="1" smtClean="0"/>
              <a:t>seront</a:t>
            </a:r>
            <a:r>
              <a:rPr lang="en-GB" dirty="0" smtClean="0"/>
              <a:t> </a:t>
            </a:r>
            <a:r>
              <a:rPr lang="en-GB" dirty="0" err="1" smtClean="0"/>
              <a:t>chargées</a:t>
            </a:r>
            <a:r>
              <a:rPr lang="en-GB" dirty="0" smtClean="0"/>
              <a:t> </a:t>
            </a:r>
            <a:r>
              <a:rPr lang="en-GB" dirty="0" err="1" smtClean="0"/>
              <a:t>sous</a:t>
            </a:r>
            <a:r>
              <a:rPr lang="en-GB" dirty="0" smtClean="0"/>
              <a:t> la </a:t>
            </a:r>
            <a:r>
              <a:rPr lang="en-GB" dirty="0" err="1" smtClean="0"/>
              <a:t>forme</a:t>
            </a:r>
            <a:r>
              <a:rPr lang="en-GB" dirty="0" smtClean="0"/>
              <a:t> de portion </a:t>
            </a:r>
            <a:r>
              <a:rPr lang="en-GB" dirty="0" err="1" smtClean="0"/>
              <a:t>d’une</a:t>
            </a:r>
            <a:r>
              <a:rPr lang="en-GB" dirty="0" smtClean="0"/>
              <a:t> unique </a:t>
            </a:r>
            <a:r>
              <a:rPr lang="en-GB" dirty="0" err="1" smtClean="0"/>
              <a:t>grosse</a:t>
            </a:r>
            <a:r>
              <a:rPr lang="en-GB" dirty="0" smtClean="0"/>
              <a:t> image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Nous </a:t>
            </a:r>
            <a:r>
              <a:rPr lang="en-GB" dirty="0" err="1" smtClean="0"/>
              <a:t>rappelle</a:t>
            </a:r>
            <a:r>
              <a:rPr lang="en-GB" dirty="0" smtClean="0"/>
              <a:t> le Keep Alive HTTP !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 tIns="45720" bIns="45720"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Présentation de Widgets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Présentation des Panels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A comparer à Swing ou Windows.form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En GWT, on a plutôt fusionné la notion de Layout et de Panel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4 types de Panel :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Simple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Complexe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Table</a:t>
            </a:r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Split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FocusPanel : les éléments fils gèrent le focus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FormPanel : simule soumission d’un form. HTML ?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PopUpPanel et DialogBox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AbsolutePanel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Les enfants de CellPanel : DockPanel, HorizontalPanel, VerticalPanel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FlowPanel, StackPanel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HTMLPanel : intégration de GWT dans sites existants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DisclosurePanel : une encoche démasque les fils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 tIns="45720" bIns="45720"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Présentation des Panels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Absolute Panel</a:t>
            </a:r>
          </a:p>
        </p:txBody>
      </p:sp>
      <p:sp>
        <p:nvSpPr>
          <p:cNvPr id="36867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fr-FR" dirty="0" smtClean="0"/>
              <a:t>Permet de développer efficacement</a:t>
            </a:r>
          </a:p>
          <a:p>
            <a:pPr lvl="1" eaLnBrk="1" hangingPunct="1"/>
            <a:r>
              <a:rPr lang="fr-FR" dirty="0" smtClean="0"/>
              <a:t>Un vrai bonheur !</a:t>
            </a:r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eaLnBrk="1" hangingPunct="1"/>
            <a:r>
              <a:rPr lang="fr-FR" dirty="0" smtClean="0"/>
              <a:t>Il y a bien d’autres Panel : </a:t>
            </a:r>
            <a:r>
              <a:rPr lang="fr-FR" dirty="0" err="1" smtClean="0"/>
              <a:t>Grid</a:t>
            </a:r>
            <a:r>
              <a:rPr lang="fr-FR" dirty="0" smtClean="0"/>
              <a:t>, </a:t>
            </a:r>
            <a:r>
              <a:rPr lang="fr-FR" dirty="0" err="1" smtClean="0"/>
              <a:t>Row</a:t>
            </a:r>
            <a:r>
              <a:rPr lang="fr-FR" dirty="0" smtClean="0"/>
              <a:t>, </a:t>
            </a:r>
            <a:r>
              <a:rPr lang="fr-FR" dirty="0" err="1" smtClean="0"/>
              <a:t>Flex</a:t>
            </a:r>
            <a:r>
              <a:rPr lang="fr-FR" dirty="0" smtClean="0"/>
              <a:t>, Vertical, Tab,…</a:t>
            </a:r>
          </a:p>
        </p:txBody>
      </p:sp>
      <p:pic>
        <p:nvPicPr>
          <p:cNvPr id="36868" name="Image 3" descr="absolu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2500313"/>
            <a:ext cx="4978400" cy="264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2643188" y="4786313"/>
            <a:ext cx="2786062" cy="928687"/>
          </a:xfrm>
          <a:prstGeom prst="rect">
            <a:avLst/>
          </a:prstGeom>
          <a:solidFill>
            <a:srgbClr val="FFC000"/>
          </a:solidFill>
          <a:ln>
            <a:solidFill>
              <a:srgbClr val="FFFF66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Browser</a:t>
            </a:r>
          </a:p>
          <a:p>
            <a:pPr algn="ctr">
              <a:defRPr/>
            </a:pPr>
            <a:r>
              <a:rPr lang="fr-FR" sz="1000" dirty="0">
                <a:latin typeface="Verdana" pitchFamily="34" charset="0"/>
              </a:rPr>
              <a:t>IE, </a:t>
            </a:r>
            <a:r>
              <a:rPr lang="fr-FR" sz="1000" dirty="0" err="1">
                <a:latin typeface="Verdana" pitchFamily="34" charset="0"/>
              </a:rPr>
              <a:t>Firefox</a:t>
            </a:r>
            <a:r>
              <a:rPr lang="fr-FR" sz="1000" dirty="0">
                <a:latin typeface="Verdana" pitchFamily="34" charset="0"/>
              </a:rPr>
              <a:t>, Safari, </a:t>
            </a:r>
            <a:r>
              <a:rPr lang="fr-FR" sz="1000" dirty="0" err="1">
                <a:latin typeface="Verdana" pitchFamily="34" charset="0"/>
              </a:rPr>
              <a:t>Opera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928938" y="1714500"/>
            <a:ext cx="2000250" cy="171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b="1" dirty="0">
                <a:solidFill>
                  <a:schemeClr val="tx1"/>
                </a:solidFill>
                <a:latin typeface="Verdana" pitchFamily="34" charset="0"/>
              </a:rPr>
              <a:t>RWA in Java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57250" y="1857375"/>
            <a:ext cx="1714500" cy="135731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b="1" dirty="0">
                <a:solidFill>
                  <a:schemeClr val="tx2"/>
                </a:solidFill>
                <a:latin typeface="Verdana" pitchFamily="34" charset="0"/>
              </a:rPr>
              <a:t>Java </a:t>
            </a:r>
            <a:r>
              <a:rPr lang="fr-FR" sz="1000" b="1" dirty="0" err="1">
                <a:solidFill>
                  <a:schemeClr val="tx2"/>
                </a:solidFill>
                <a:latin typeface="Verdana" pitchFamily="34" charset="0"/>
              </a:rPr>
              <a:t>Runtime</a:t>
            </a:r>
            <a:r>
              <a:rPr lang="fr-FR" sz="1000" b="1" dirty="0">
                <a:solidFill>
                  <a:schemeClr val="tx2"/>
                </a:solidFill>
                <a:latin typeface="Verdana" pitchFamily="34" charset="0"/>
              </a:rPr>
              <a:t> Library</a:t>
            </a:r>
          </a:p>
        </p:txBody>
      </p:sp>
      <p:sp>
        <p:nvSpPr>
          <p:cNvPr id="31749" name="Titr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Architecture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071563" y="1928813"/>
            <a:ext cx="1357312" cy="2857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b="1" dirty="0" err="1">
                <a:solidFill>
                  <a:schemeClr val="tx2"/>
                </a:solidFill>
                <a:latin typeface="Verdana" pitchFamily="34" charset="0"/>
              </a:rPr>
              <a:t>java.lang</a:t>
            </a:r>
            <a:endParaRPr lang="fr-FR" sz="10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71563" y="2286000"/>
            <a:ext cx="1357312" cy="2857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b="1" dirty="0" err="1">
                <a:solidFill>
                  <a:schemeClr val="tx2"/>
                </a:solidFill>
                <a:latin typeface="Verdana" pitchFamily="34" charset="0"/>
              </a:rPr>
              <a:t>java.util</a:t>
            </a:r>
            <a:endParaRPr lang="fr-FR" sz="10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71563" y="2643188"/>
            <a:ext cx="1357312" cy="2857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b="1" dirty="0">
                <a:solidFill>
                  <a:schemeClr val="tx2"/>
                </a:solidFill>
                <a:latin typeface="Verdana" pitchFamily="34" charset="0"/>
              </a:rPr>
              <a:t>Java.io</a:t>
            </a:r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3071802" y="1857364"/>
            <a:ext cx="1643074" cy="11430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defRPr/>
            </a:pPr>
            <a:r>
              <a:rPr lang="fr-FR" sz="1600" dirty="0">
                <a:solidFill>
                  <a:schemeClr val="bg1"/>
                </a:solidFill>
                <a:latin typeface="Verdana" pitchFamily="34" charset="0"/>
              </a:rPr>
              <a:t>Code de l’application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5429250" y="1714500"/>
            <a:ext cx="2928938" cy="15716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 anchor="b"/>
          <a:lstStyle/>
          <a:p>
            <a:pPr algn="ctr">
              <a:defRPr/>
            </a:pPr>
            <a:r>
              <a:rPr lang="fr-FR" sz="1000" b="1" dirty="0">
                <a:solidFill>
                  <a:schemeClr val="tx1"/>
                </a:solidFill>
                <a:latin typeface="Verdana" pitchFamily="34" charset="0"/>
              </a:rPr>
              <a:t>GWT GUI Library</a:t>
            </a: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5572132" y="1857364"/>
            <a:ext cx="928694" cy="1214446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6800" rIns="90000" bIns="46800"/>
          <a:lstStyle/>
          <a:p>
            <a:pPr algn="ctr">
              <a:defRPr/>
            </a:pPr>
            <a:r>
              <a:rPr lang="fr-FR" sz="1000" b="1" dirty="0">
                <a:solidFill>
                  <a:schemeClr val="tx1"/>
                </a:solidFill>
                <a:latin typeface="Verdana" pitchFamily="34" charset="0"/>
              </a:rPr>
              <a:t>Panels</a:t>
            </a:r>
          </a:p>
          <a:p>
            <a:pPr algn="ctr">
              <a:defRPr/>
            </a:pP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  <a:p>
            <a:pPr algn="ctr">
              <a:defRPr/>
            </a:pPr>
            <a:r>
              <a:rPr lang="fr-FR" sz="1000" dirty="0" err="1">
                <a:latin typeface="Verdana" pitchFamily="34" charset="0"/>
              </a:rPr>
              <a:t>Popup</a:t>
            </a:r>
            <a:endParaRPr lang="fr-FR" sz="1000" dirty="0">
              <a:latin typeface="Verdana" pitchFamily="34" charset="0"/>
            </a:endParaRPr>
          </a:p>
          <a:p>
            <a:pPr algn="ctr">
              <a:defRPr/>
            </a:pP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Stack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  <a:p>
            <a:pPr algn="ctr">
              <a:defRPr/>
            </a:pPr>
            <a:r>
              <a:rPr lang="fr-FR" sz="1000" dirty="0" err="1">
                <a:latin typeface="Verdana" pitchFamily="34" charset="0"/>
              </a:rPr>
              <a:t>Absolute</a:t>
            </a:r>
            <a:endParaRPr lang="fr-FR" sz="1000" dirty="0">
              <a:latin typeface="Verdana" pitchFamily="34" charset="0"/>
            </a:endParaRPr>
          </a:p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Vertical</a:t>
            </a:r>
          </a:p>
          <a:p>
            <a:pPr algn="ctr">
              <a:defRPr/>
            </a:pPr>
            <a:r>
              <a:rPr lang="fr-FR" sz="1000" dirty="0">
                <a:latin typeface="Verdana" pitchFamily="34" charset="0"/>
              </a:rPr>
              <a:t>…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 bwMode="auto">
          <a:xfrm>
            <a:off x="6715140" y="1857364"/>
            <a:ext cx="1500166" cy="1214446"/>
          </a:xfrm>
          <a:prstGeom prst="round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6800" rIns="90000" bIns="46800"/>
          <a:lstStyle/>
          <a:p>
            <a:pPr algn="ctr">
              <a:defRPr/>
            </a:pP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Widgets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  <a:p>
            <a:pPr algn="r">
              <a:defRPr/>
            </a:pP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Button</a:t>
            </a: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   </a:t>
            </a: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MenuBar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  <a:p>
            <a:pPr algn="r"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Radio     </a:t>
            </a: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Tree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  <a:p>
            <a:pPr algn="r"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Check     Table</a:t>
            </a:r>
          </a:p>
          <a:p>
            <a:pPr algn="r">
              <a:defRPr/>
            </a:pP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TextArea</a:t>
            </a: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  </a:t>
            </a:r>
          </a:p>
          <a:p>
            <a:pPr algn="r"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….</a:t>
            </a:r>
          </a:p>
        </p:txBody>
      </p:sp>
      <p:sp>
        <p:nvSpPr>
          <p:cNvPr id="20" name="Rectangle à coins arrondis 19"/>
          <p:cNvSpPr/>
          <p:nvPr/>
        </p:nvSpPr>
        <p:spPr bwMode="auto">
          <a:xfrm>
            <a:off x="4143372" y="4929198"/>
            <a:ext cx="1071570" cy="357190"/>
          </a:xfrm>
          <a:prstGeom prst="roundRect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90000" tIns="46800" rIns="90000" bIns="46800" anchor="b"/>
          <a:lstStyle/>
          <a:p>
            <a:pPr>
              <a:defRPr/>
            </a:pP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Javascript</a:t>
            </a: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 Application</a:t>
            </a:r>
          </a:p>
        </p:txBody>
      </p:sp>
      <p:sp>
        <p:nvSpPr>
          <p:cNvPr id="21" name="Rectangle à coins arrondis 20"/>
          <p:cNvSpPr/>
          <p:nvPr/>
        </p:nvSpPr>
        <p:spPr bwMode="auto">
          <a:xfrm>
            <a:off x="2714612" y="4929198"/>
            <a:ext cx="1285884" cy="357190"/>
          </a:xfrm>
          <a:prstGeom prst="roundRect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90000" tIns="46800" rIns="90000" bIns="46800" anchor="b"/>
          <a:lstStyle/>
          <a:p>
            <a:pPr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GWT </a:t>
            </a:r>
            <a:r>
              <a:rPr lang="fr-FR" sz="1000" dirty="0" err="1">
                <a:solidFill>
                  <a:schemeClr val="tx1"/>
                </a:solidFill>
                <a:latin typeface="Verdana" pitchFamily="34" charset="0"/>
              </a:rPr>
              <a:t>Runtime</a:t>
            </a: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  <a:p>
            <a:pPr>
              <a:defRPr/>
            </a:pPr>
            <a:r>
              <a:rPr lang="fr-FR" sz="1000" dirty="0">
                <a:solidFill>
                  <a:schemeClr val="tx1"/>
                </a:solidFill>
                <a:latin typeface="Verdana" pitchFamily="34" charset="0"/>
              </a:rPr>
              <a:t>100Ko</a:t>
            </a:r>
          </a:p>
        </p:txBody>
      </p:sp>
      <p:sp>
        <p:nvSpPr>
          <p:cNvPr id="24" name="Flèche droite 23"/>
          <p:cNvSpPr/>
          <p:nvPr/>
        </p:nvSpPr>
        <p:spPr bwMode="auto">
          <a:xfrm>
            <a:off x="4857750" y="2286000"/>
            <a:ext cx="642938" cy="35718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 anchor="ctr"/>
          <a:lstStyle/>
          <a:p>
            <a:pPr>
              <a:defRPr/>
            </a:pP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5" name="Flèche droite 24"/>
          <p:cNvSpPr/>
          <p:nvPr/>
        </p:nvSpPr>
        <p:spPr bwMode="auto">
          <a:xfrm rot="10800000">
            <a:off x="2357438" y="2286000"/>
            <a:ext cx="642937" cy="35718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 anchor="ctr"/>
          <a:lstStyle/>
          <a:p>
            <a:pPr>
              <a:defRPr/>
            </a:pP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7" name="Flèche droite 26"/>
          <p:cNvSpPr/>
          <p:nvPr/>
        </p:nvSpPr>
        <p:spPr bwMode="auto">
          <a:xfrm rot="5400000">
            <a:off x="3321844" y="3964781"/>
            <a:ext cx="1428750" cy="357188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 anchor="ctr"/>
          <a:lstStyle/>
          <a:p>
            <a:pPr>
              <a:defRPr/>
            </a:pPr>
            <a:endParaRPr lang="fr-FR" sz="1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3" name="Ellipse 22"/>
          <p:cNvSpPr/>
          <p:nvPr/>
        </p:nvSpPr>
        <p:spPr bwMode="auto">
          <a:xfrm>
            <a:off x="3357563" y="3786188"/>
            <a:ext cx="1285875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 anchor="ctr"/>
          <a:lstStyle/>
          <a:p>
            <a:pPr algn="ctr">
              <a:defRPr/>
            </a:pPr>
            <a:r>
              <a:rPr lang="fr-FR" sz="1000" b="1" dirty="0">
                <a:solidFill>
                  <a:schemeClr val="tx1"/>
                </a:solidFill>
                <a:latin typeface="Verdana" pitchFamily="34" charset="0"/>
              </a:rPr>
              <a:t>GWT</a:t>
            </a:r>
          </a:p>
          <a:p>
            <a:pPr algn="ctr">
              <a:defRPr/>
            </a:pPr>
            <a:r>
              <a:rPr lang="fr-FR" sz="1000" b="1" dirty="0">
                <a:latin typeface="Verdana" pitchFamily="34" charset="0"/>
              </a:rPr>
              <a:t>Compiler</a:t>
            </a:r>
            <a:endParaRPr lang="fr-FR" sz="1000" b="1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Appels distants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>
            <a:normAutofit lnSpcReduction="10000"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Tout </a:t>
            </a:r>
            <a:r>
              <a:rPr lang="en-GB" dirty="0" err="1" smtClean="0"/>
              <a:t>appel</a:t>
            </a:r>
            <a:r>
              <a:rPr lang="en-GB" dirty="0" smtClean="0"/>
              <a:t> distant </a:t>
            </a:r>
            <a:r>
              <a:rPr lang="en-GB" dirty="0" err="1" smtClean="0"/>
              <a:t>passe</a:t>
            </a:r>
            <a:r>
              <a:rPr lang="en-GB" dirty="0" smtClean="0"/>
              <a:t> par Remote Procedure </a:t>
            </a:r>
            <a:r>
              <a:rPr lang="en-GB" dirty="0" smtClean="0"/>
              <a:t>Call</a:t>
            </a:r>
            <a:r>
              <a:rPr lang="en-GB" dirty="0" smtClean="0"/>
              <a:t> </a:t>
            </a:r>
            <a:r>
              <a:rPr lang="en-GB" dirty="0" smtClean="0"/>
              <a:t>(en </a:t>
            </a:r>
            <a:r>
              <a:rPr lang="en-GB" dirty="0" err="1" smtClean="0"/>
              <a:t>gros</a:t>
            </a:r>
            <a:r>
              <a:rPr lang="en-GB" dirty="0" smtClean="0"/>
              <a:t> : du REST)</a:t>
            </a:r>
            <a:endParaRPr lang="en-GB" dirty="0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Appels</a:t>
            </a:r>
            <a:r>
              <a:rPr lang="en-GB" dirty="0" smtClean="0"/>
              <a:t> </a:t>
            </a:r>
            <a:r>
              <a:rPr lang="en-GB" dirty="0" err="1" smtClean="0"/>
              <a:t>asynchrones</a:t>
            </a:r>
            <a:r>
              <a:rPr lang="en-GB" dirty="0" smtClean="0"/>
              <a:t> !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Injection de code </a:t>
            </a:r>
            <a:r>
              <a:rPr lang="en-GB" dirty="0" err="1" smtClean="0"/>
              <a:t>généré</a:t>
            </a:r>
            <a:r>
              <a:rPr lang="en-GB" dirty="0" smtClean="0"/>
              <a:t> </a:t>
            </a:r>
            <a:r>
              <a:rPr lang="en-GB" dirty="0" err="1" smtClean="0"/>
              <a:t>côté</a:t>
            </a:r>
            <a:r>
              <a:rPr lang="en-GB" dirty="0" smtClean="0"/>
              <a:t> </a:t>
            </a:r>
            <a:r>
              <a:rPr lang="en-GB" dirty="0" err="1" smtClean="0"/>
              <a:t>serveur</a:t>
            </a:r>
            <a:r>
              <a:rPr lang="en-GB" dirty="0" smtClean="0"/>
              <a:t> (java) et client (</a:t>
            </a:r>
            <a:r>
              <a:rPr lang="en-GB" dirty="0" err="1" smtClean="0"/>
              <a:t>javascript</a:t>
            </a:r>
            <a:r>
              <a:rPr lang="en-GB" dirty="0" smtClean="0"/>
              <a:t>)!</a:t>
            </a:r>
            <a:endParaRPr lang="en-GB" dirty="0" smtClean="0"/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Une</a:t>
            </a:r>
            <a:r>
              <a:rPr lang="en-GB" dirty="0" smtClean="0"/>
              <a:t> interface </a:t>
            </a:r>
            <a:r>
              <a:rPr lang="en-GB" dirty="0" smtClean="0"/>
              <a:t>du </a:t>
            </a:r>
            <a:r>
              <a:rPr lang="en-GB" dirty="0" smtClean="0"/>
              <a:t>service (signature de </a:t>
            </a:r>
            <a:r>
              <a:rPr lang="en-GB" dirty="0" err="1" smtClean="0"/>
              <a:t>méthodes</a:t>
            </a:r>
            <a:r>
              <a:rPr lang="en-GB" dirty="0" smtClean="0"/>
              <a:t> </a:t>
            </a:r>
            <a:r>
              <a:rPr lang="en-GB" dirty="0" err="1" smtClean="0"/>
              <a:t>distantes</a:t>
            </a:r>
            <a:r>
              <a:rPr lang="en-GB" dirty="0" smtClean="0"/>
              <a:t>)</a:t>
            </a:r>
            <a:r>
              <a:rPr lang="ar-SA" dirty="0" smtClean="0"/>
              <a:t>‏</a:t>
            </a:r>
            <a:r>
              <a:rPr lang="fr-FR" dirty="0" smtClean="0"/>
              <a:t>, </a:t>
            </a:r>
            <a:r>
              <a:rPr lang="en-GB" dirty="0" err="1" smtClean="0"/>
              <a:t>Implémentée</a:t>
            </a:r>
            <a:r>
              <a:rPr lang="en-GB" dirty="0" smtClean="0"/>
              <a:t> </a:t>
            </a:r>
            <a:r>
              <a:rPr lang="en-GB" dirty="0" err="1" smtClean="0"/>
              <a:t>côté</a:t>
            </a:r>
            <a:r>
              <a:rPr lang="en-GB" dirty="0" smtClean="0"/>
              <a:t> </a:t>
            </a:r>
            <a:r>
              <a:rPr lang="en-GB" dirty="0" err="1" smtClean="0"/>
              <a:t>serveur</a:t>
            </a:r>
            <a:r>
              <a:rPr lang="en-GB" dirty="0" smtClean="0"/>
              <a:t>,</a:t>
            </a:r>
            <a:endParaRPr lang="en-GB" dirty="0" smtClean="0"/>
          </a:p>
          <a:p>
            <a:pPr lvl="1" eaLnBrk="1" hangingPunct="1">
              <a:buSzPct val="5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Une</a:t>
            </a:r>
            <a:r>
              <a:rPr lang="en-GB" dirty="0" smtClean="0"/>
              <a:t> </a:t>
            </a:r>
            <a:r>
              <a:rPr lang="en-GB" dirty="0" err="1" smtClean="0"/>
              <a:t>autre</a:t>
            </a:r>
            <a:r>
              <a:rPr lang="en-GB" dirty="0" smtClean="0"/>
              <a:t> interface </a:t>
            </a:r>
            <a:r>
              <a:rPr lang="en-GB" dirty="0" err="1" smtClean="0"/>
              <a:t>côté</a:t>
            </a:r>
            <a:r>
              <a:rPr lang="en-GB" dirty="0" smtClean="0"/>
              <a:t> client (</a:t>
            </a:r>
            <a:r>
              <a:rPr lang="en-GB" dirty="0" err="1" smtClean="0"/>
              <a:t>presque</a:t>
            </a:r>
            <a:r>
              <a:rPr lang="en-GB" dirty="0" smtClean="0"/>
              <a:t> la </a:t>
            </a:r>
            <a:r>
              <a:rPr lang="en-GB" dirty="0" err="1" smtClean="0"/>
              <a:t>même</a:t>
            </a:r>
            <a:r>
              <a:rPr lang="en-GB" dirty="0" smtClean="0"/>
              <a:t>), </a:t>
            </a:r>
            <a:r>
              <a:rPr lang="en-GB" dirty="0" err="1" smtClean="0"/>
              <a:t>faisant</a:t>
            </a:r>
            <a:r>
              <a:rPr lang="en-GB" dirty="0" smtClean="0"/>
              <a:t> </a:t>
            </a:r>
            <a:r>
              <a:rPr lang="en-GB" dirty="0" err="1" smtClean="0"/>
              <a:t>apparaître</a:t>
            </a:r>
            <a:r>
              <a:rPr lang="en-GB" dirty="0" smtClean="0"/>
              <a:t> un </a:t>
            </a:r>
            <a:r>
              <a:rPr lang="en-GB" dirty="0" err="1" smtClean="0"/>
              <a:t>AsyncCallBack</a:t>
            </a:r>
            <a:r>
              <a:rPr lang="en-GB" dirty="0" smtClean="0"/>
              <a:t> qui </a:t>
            </a:r>
            <a:r>
              <a:rPr lang="en-GB" dirty="0" err="1" smtClean="0"/>
              <a:t>contiendra</a:t>
            </a:r>
            <a:r>
              <a:rPr lang="en-GB" dirty="0" smtClean="0"/>
              <a:t> les </a:t>
            </a:r>
            <a:r>
              <a:rPr lang="en-GB" dirty="0" err="1" smtClean="0"/>
              <a:t>réponses</a:t>
            </a:r>
            <a:r>
              <a:rPr lang="en-GB" dirty="0" smtClean="0"/>
              <a:t> de </a:t>
            </a:r>
            <a:r>
              <a:rPr lang="en-GB" dirty="0" err="1" smtClean="0"/>
              <a:t>l’appel</a:t>
            </a:r>
            <a:endParaRPr lang="en-GB" dirty="0" smtClean="0"/>
          </a:p>
          <a:p>
            <a:pPr lvl="1" eaLnBrk="1" hangingPunct="1">
              <a:buSzPct val="5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Support de RPC </a:t>
            </a:r>
            <a:r>
              <a:rPr lang="fr-FR" sz="2400" smtClean="0"/>
              <a:t>(JSON/XML-RPC)</a:t>
            </a:r>
          </a:p>
        </p:txBody>
      </p:sp>
      <p:sp>
        <p:nvSpPr>
          <p:cNvPr id="35843" name="Espace réservé du contenu 2"/>
          <p:cNvSpPr>
            <a:spLocks noGrp="1"/>
          </p:cNvSpPr>
          <p:nvPr>
            <p:ph idx="1"/>
          </p:nvPr>
        </p:nvSpPr>
        <p:spPr>
          <a:xfrm>
            <a:off x="71438" y="1600200"/>
            <a:ext cx="8929687" cy="4525963"/>
          </a:xfrm>
        </p:spPr>
        <p:txBody>
          <a:bodyPr/>
          <a:lstStyle/>
          <a:p>
            <a:pPr eaLnBrk="1" hangingPunct="1"/>
            <a:r>
              <a:rPr lang="fr-FR" sz="2800" dirty="0" smtClean="0"/>
              <a:t>AJAX est d’abord une histoire de requêtes asynchrones</a:t>
            </a:r>
          </a:p>
          <a:p>
            <a:pPr lvl="1" eaLnBrk="1" hangingPunct="1"/>
            <a:r>
              <a:rPr lang="fr-FR" sz="2400" dirty="0" smtClean="0"/>
              <a:t>Avec GWT, c’est simple !</a:t>
            </a:r>
          </a:p>
        </p:txBody>
      </p:sp>
      <p:pic>
        <p:nvPicPr>
          <p:cNvPr id="35844" name="Image 4" descr="getData.png"/>
          <p:cNvPicPr>
            <a:picLocks noChangeAspect="1"/>
          </p:cNvPicPr>
          <p:nvPr/>
        </p:nvPicPr>
        <p:blipFill>
          <a:blip r:embed="rId2"/>
          <a:srcRect b="4295"/>
          <a:stretch>
            <a:fillRect/>
          </a:stretch>
        </p:blipFill>
        <p:spPr bwMode="auto">
          <a:xfrm>
            <a:off x="1285875" y="2951163"/>
            <a:ext cx="621506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303213"/>
            <a:ext cx="7529512" cy="102711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Appels distants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1484313"/>
            <a:ext cx="8110537" cy="4752975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Attention aux types de retour des services!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JavaScript n’est pas aussi riche que Java (long, etc…)</a:t>
            </a:r>
            <a:r>
              <a:rPr lang="ar-SA" smtClean="0"/>
              <a:t>‏</a:t>
            </a:r>
            <a:endParaRPr lang="en-GB" smtClean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Ils doivent être sérialisables 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Ne pas oublier le fichier des module XML dans lequel on explicite le service utilisée et son implémentation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GWT Gears</a:t>
            </a:r>
          </a:p>
        </p:txBody>
      </p:sp>
      <p:sp>
        <p:nvSpPr>
          <p:cNvPr id="4710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Gears permet d’accéder à une base local depuis javascript.</a:t>
            </a:r>
          </a:p>
          <a:p>
            <a:r>
              <a:rPr lang="fr-FR" smtClean="0"/>
              <a:t>Il existe une API pour GWT :</a:t>
            </a:r>
          </a:p>
          <a:p>
            <a:pPr lvl="1"/>
            <a:r>
              <a:rPr lang="fr-FR" smtClean="0">
                <a:hlinkClick r:id="rId2"/>
              </a:rPr>
              <a:t>http://code.google.com/p/gwt-google-apis/</a:t>
            </a:r>
            <a:endParaRPr lang="fr-FR" smtClean="0"/>
          </a:p>
          <a:p>
            <a:pPr lvl="1">
              <a:buFontTx/>
              <a:buNone/>
            </a:pPr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4E68E6-C654-48F7-AAC0-3DF27728636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Google Confidential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MISC</a:t>
            </a:r>
          </a:p>
        </p:txBody>
      </p:sp>
      <p:sp>
        <p:nvSpPr>
          <p:cNvPr id="57347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fr-FR" dirty="0" smtClean="0"/>
              <a:t>Version de JDK ?</a:t>
            </a:r>
          </a:p>
          <a:p>
            <a:pPr lvl="1" eaLnBrk="1" hangingPunct="1"/>
            <a:r>
              <a:rPr lang="fr-FR" dirty="0" smtClean="0"/>
              <a:t>Codez le code serveur et client en </a:t>
            </a:r>
            <a:r>
              <a:rPr lang="fr-FR" dirty="0" err="1" smtClean="0"/>
              <a:t>jdk</a:t>
            </a:r>
            <a:r>
              <a:rPr lang="fr-FR" dirty="0" smtClean="0"/>
              <a:t> 5/6 mais attention, côté client toutes les classes du SDK ne sont pas </a:t>
            </a:r>
            <a:r>
              <a:rPr lang="fr-FR" dirty="0" err="1" smtClean="0"/>
              <a:t>re</a:t>
            </a:r>
            <a:r>
              <a:rPr lang="fr-FR" dirty="0" smtClean="0"/>
              <a:t>-implémentées (mais la plupart le sont)</a:t>
            </a:r>
          </a:p>
          <a:p>
            <a:pPr eaLnBrk="1" hangingPunct="1"/>
            <a:r>
              <a:rPr lang="fr-FR" dirty="0" smtClean="0"/>
              <a:t>Intégration avec </a:t>
            </a:r>
            <a:r>
              <a:rPr lang="fr-FR" dirty="0" err="1" smtClean="0"/>
              <a:t>Spring</a:t>
            </a:r>
            <a:r>
              <a:rPr lang="fr-FR" dirty="0" smtClean="0"/>
              <a:t>, </a:t>
            </a:r>
            <a:r>
              <a:rPr lang="fr-FR" dirty="0" err="1" smtClean="0"/>
              <a:t>Hibernate</a:t>
            </a:r>
            <a:r>
              <a:rPr lang="fr-FR" dirty="0" smtClean="0"/>
              <a:t>, JPA 2, </a:t>
            </a:r>
            <a:r>
              <a:rPr lang="fr-FR" dirty="0" err="1" smtClean="0"/>
              <a:t>EJBs</a:t>
            </a:r>
            <a:r>
              <a:rPr lang="fr-FR" dirty="0" smtClean="0"/>
              <a:t>, JAXB, </a:t>
            </a:r>
            <a:r>
              <a:rPr lang="fr-FR" dirty="0" err="1" smtClean="0"/>
              <a:t>etc</a:t>
            </a:r>
            <a:endParaRPr lang="fr-FR" dirty="0" smtClean="0"/>
          </a:p>
          <a:p>
            <a:pPr lvl="1" eaLnBrk="1" hangingPunct="1"/>
            <a:r>
              <a:rPr lang="fr-FR" dirty="0" smtClean="0"/>
              <a:t>Simple avec quelques notions à bien comprendre,</a:t>
            </a:r>
          </a:p>
          <a:p>
            <a:pPr lvl="1" eaLnBrk="1" hangingPunct="1"/>
            <a:r>
              <a:rPr lang="fr-FR" dirty="0" smtClean="0"/>
              <a:t>Il faut fournir tous les .java ou .class au compilateur GWT,</a:t>
            </a:r>
          </a:p>
          <a:p>
            <a:pPr lvl="1" eaLnBrk="1" hangingPunct="1"/>
            <a:r>
              <a:rPr lang="fr-FR" dirty="0" smtClean="0"/>
              <a:t>Voir le TP…</a:t>
            </a:r>
            <a:endParaRPr lang="fr-F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1174</Words>
  <Application>Microsoft Office PowerPoint</Application>
  <PresentationFormat>Affichage à l'écran (4:3)</PresentationFormat>
  <Paragraphs>178</Paragraphs>
  <Slides>23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GWT, présentation générale</vt:lpstr>
      <vt:lpstr>Historique</vt:lpstr>
      <vt:lpstr>GWT ?</vt:lpstr>
      <vt:lpstr>Des outils</vt:lpstr>
      <vt:lpstr>Support du debug</vt:lpstr>
      <vt:lpstr>GWT est très performant</vt:lpstr>
      <vt:lpstr>Les applications GWT sont lourdes</vt:lpstr>
      <vt:lpstr>Encore quelques limitations</vt:lpstr>
      <vt:lpstr>Des concurrents ?</vt:lpstr>
      <vt:lpstr>Exemples de composants graphiques GWT</vt:lpstr>
      <vt:lpstr>Exemple de code client</vt:lpstr>
      <vt:lpstr>Présentation de widgets</vt:lpstr>
      <vt:lpstr>Présentation de Widgets</vt:lpstr>
      <vt:lpstr>Présentation de Widgets</vt:lpstr>
      <vt:lpstr>Présentation des Panels</vt:lpstr>
      <vt:lpstr>Présentation des Panels</vt:lpstr>
      <vt:lpstr>Absolute Panel</vt:lpstr>
      <vt:lpstr>Architecture</vt:lpstr>
      <vt:lpstr>Appels distants</vt:lpstr>
      <vt:lpstr>Support de RPC (JSON/XML-RPC)</vt:lpstr>
      <vt:lpstr>Appels distants</vt:lpstr>
      <vt:lpstr>GWT Gears</vt:lpstr>
      <vt:lpstr>MISC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GWT, présentation générale</dc:title>
  <dc:creator>michel</dc:creator>
  <cp:lastModifiedBy>michel</cp:lastModifiedBy>
  <cp:revision>14</cp:revision>
  <dcterms:created xsi:type="dcterms:W3CDTF">2009-03-30T06:52:32Z</dcterms:created>
  <dcterms:modified xsi:type="dcterms:W3CDTF">2010-11-17T10:32:14Z</dcterms:modified>
</cp:coreProperties>
</file>